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59" r:id="rId8"/>
    <p:sldId id="261" r:id="rId9"/>
    <p:sldId id="260" r:id="rId10"/>
    <p:sldId id="262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61A19F-5724-4A80-BDB3-960BB977D9D7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0BEA27-2D3D-464E-90A7-C7A0555051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772400" cy="1829761"/>
          </a:xfrm>
        </p:spPr>
        <p:txBody>
          <a:bodyPr>
            <a:noAutofit/>
          </a:bodyPr>
          <a:lstStyle/>
          <a:p>
            <a:r>
              <a:rPr lang="es-ES" sz="6000" dirty="0" smtClean="0">
                <a:solidFill>
                  <a:schemeClr val="bg2">
                    <a:lumMod val="25000"/>
                  </a:schemeClr>
                </a:solidFill>
              </a:rPr>
              <a:t>COMPARTIENDO LA VISIÓN</a:t>
            </a:r>
            <a:endParaRPr lang="es-ES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772400" cy="1199704"/>
          </a:xfrm>
        </p:spPr>
        <p:txBody>
          <a:bodyPr/>
          <a:lstStyle/>
          <a:p>
            <a:pPr algn="l"/>
            <a:r>
              <a:rPr lang="es-ES" b="1" dirty="0" smtClean="0"/>
              <a:t>SHIRLEY BUEMBERGER</a:t>
            </a:r>
          </a:p>
          <a:p>
            <a:pPr algn="l"/>
            <a:r>
              <a:rPr lang="es-ES" i="1" dirty="0" smtClean="0"/>
              <a:t>Diamante</a:t>
            </a:r>
            <a:endParaRPr lang="es-E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PLAN DE COMPENSACIÓN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5" y="1643050"/>
          <a:ext cx="7500990" cy="407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  <a:gridCol w="1500198"/>
                <a:gridCol w="1500198"/>
              </a:tblGrid>
              <a:tr h="1017992"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TU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RED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VOL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%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$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 rowSpan="3">
                  <a:txBody>
                    <a:bodyPr/>
                    <a:lstStyle/>
                    <a:p>
                      <a:pPr algn="ctr"/>
                      <a:r>
                        <a:rPr lang="es-ES" sz="9600" dirty="0" smtClean="0"/>
                        <a:t>2</a:t>
                      </a:r>
                      <a:endParaRPr lang="es-ES" sz="9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6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12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2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12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36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72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25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900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216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432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5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1080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428728" y="1928802"/>
            <a:ext cx="62151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9600" b="1" cap="none" spc="0" dirty="0" smtClean="0">
                <a:ln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GRACIAS</a:t>
            </a:r>
            <a:endParaRPr lang="es-ES" sz="9600" b="1" cap="none" spc="0" dirty="0">
              <a:ln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2" name="Picture 18" descr="http://3.bp.blogspot.com/_yFkg6F9pksQ/SJn_qxtgYkI/AAAAAAAAArs/lTC7Vx0do6I/s400/Logo%25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571480"/>
            <a:ext cx="3014665" cy="3014666"/>
          </a:xfrm>
          <a:prstGeom prst="rect">
            <a:avLst/>
          </a:prstGeom>
          <a:noFill/>
        </p:spPr>
      </p:pic>
      <p:pic>
        <p:nvPicPr>
          <p:cNvPr id="6164" name="Picture 20" descr="http://4.bp.blogspot.com/_yFkg6F9pksQ/SJn_q6JdXPI/AAAAAAAAAr0/L0wMwnrkYWM/s400/logo%2520o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04"/>
            <a:ext cx="3500462" cy="3297957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642910" y="3929066"/>
            <a:ext cx="8148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MEDICINA VETERINARIA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168" name="Picture 24" descr="http://thegermanshepherddog.com.mx/images/logo_veterinari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5000636"/>
            <a:ext cx="1209675" cy="120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42910" y="1785927"/>
            <a:ext cx="3400420" cy="642942"/>
          </a:xfrm>
        </p:spPr>
        <p:txBody>
          <a:bodyPr/>
          <a:lstStyle/>
          <a:p>
            <a:r>
              <a:rPr lang="es-ES" dirty="0" smtClean="0"/>
              <a:t>Estudio=Trabajo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dirty="0" smtClean="0">
                <a:solidFill>
                  <a:schemeClr val="bg2">
                    <a:lumMod val="25000"/>
                  </a:schemeClr>
                </a:solidFill>
              </a:rPr>
              <a:t>ECONOMÍA ACTUAL</a:t>
            </a:r>
            <a:endParaRPr lang="es-E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3 Triángulo isósceles"/>
          <p:cNvSpPr/>
          <p:nvPr/>
        </p:nvSpPr>
        <p:spPr>
          <a:xfrm>
            <a:off x="4000496" y="1428736"/>
            <a:ext cx="3857652" cy="43577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18 Conector recto"/>
          <p:cNvCxnSpPr/>
          <p:nvPr/>
        </p:nvCxnSpPr>
        <p:spPr>
          <a:xfrm>
            <a:off x="5214942" y="2428868"/>
            <a:ext cx="1428760" cy="1588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500562" y="3643314"/>
            <a:ext cx="2867044" cy="11112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5703742" y="1925782"/>
            <a:ext cx="50006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1%</a:t>
            </a:r>
            <a:endParaRPr lang="es-ES" sz="19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5572132" y="278605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4%</a:t>
            </a:r>
            <a:endParaRPr lang="es-ES" sz="36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143504" y="3857628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/>
              <a:t>95%</a:t>
            </a:r>
            <a:endParaRPr lang="es-ES" sz="4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285852" y="2571744"/>
            <a:ext cx="235745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E:studie</a:t>
            </a:r>
          </a:p>
          <a:p>
            <a:r>
              <a:rPr lang="es-ES" sz="2800" dirty="0" smtClean="0"/>
              <a:t>M:ucho</a:t>
            </a:r>
          </a:p>
          <a:p>
            <a:r>
              <a:rPr lang="es-ES" sz="2800" dirty="0" smtClean="0"/>
              <a:t>P:ara</a:t>
            </a:r>
          </a:p>
          <a:p>
            <a:r>
              <a:rPr lang="es-ES" sz="2800" dirty="0" smtClean="0"/>
              <a:t>L:uego</a:t>
            </a:r>
          </a:p>
          <a:p>
            <a:r>
              <a:rPr lang="es-ES" sz="2800" dirty="0" smtClean="0"/>
              <a:t>E:nriquecer</a:t>
            </a:r>
          </a:p>
          <a:p>
            <a:r>
              <a:rPr lang="es-ES" sz="2800" dirty="0" smtClean="0"/>
              <a:t>O:tros</a:t>
            </a:r>
          </a:p>
          <a:p>
            <a:endParaRPr lang="es-ES" dirty="0" smtClean="0"/>
          </a:p>
        </p:txBody>
      </p:sp>
      <p:sp>
        <p:nvSpPr>
          <p:cNvPr id="28" name="27 CuadroTexto"/>
          <p:cNvSpPr txBox="1"/>
          <p:nvPr/>
        </p:nvSpPr>
        <p:spPr>
          <a:xfrm>
            <a:off x="6286512" y="178592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L.F</a:t>
            </a:r>
            <a:endParaRPr lang="es-ES" b="1" i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715140" y="27860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smtClean="0"/>
              <a:t>I.F</a:t>
            </a:r>
            <a:endParaRPr lang="es-ES" b="1" i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5214942" y="4643446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smtClean="0"/>
              <a:t>Pobres</a:t>
            </a:r>
          </a:p>
          <a:p>
            <a:r>
              <a:rPr lang="es-ES" b="1" i="1" dirty="0" smtClean="0"/>
              <a:t>Asalariados</a:t>
            </a:r>
            <a:endParaRPr lang="es-E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71472" y="285729"/>
            <a:ext cx="8229600" cy="207170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Inseguridad empleos</a:t>
            </a:r>
          </a:p>
          <a:p>
            <a:r>
              <a:rPr lang="es-ES" dirty="0" smtClean="0"/>
              <a:t>$$ Aumentan</a:t>
            </a:r>
          </a:p>
          <a:p>
            <a:r>
              <a:rPr lang="es-ES" dirty="0" smtClean="0"/>
              <a:t>Inseguridad Sistema Pensión</a:t>
            </a:r>
          </a:p>
          <a:p>
            <a:r>
              <a:rPr lang="es-ES" dirty="0" smtClean="0"/>
              <a:t>30-40 años= </a:t>
            </a:r>
            <a:r>
              <a:rPr lang="es-ES" dirty="0" smtClean="0"/>
              <a:t>PENSIÓN</a:t>
            </a:r>
          </a:p>
          <a:p>
            <a:r>
              <a:rPr lang="es-ES" dirty="0" smtClean="0"/>
              <a:t>DEUDAS!!!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0482" name="AutoShape 2" descr="data:image/jpg;base64,/9j/4AAQSkZJRgABAQAAAQABAAD/2wCEAAkGBhQSERUUExQWFRQWGB0aGBgYFhoYFxwaGhwVGhgVGBcXHCYeFxwkHBgYHy8gIycpLCwsGB4xNTAqNSYrLCkBCQoKDgwOGg8PGiwkHyQpLCwsLCwsLCwsLCwpLSwsLCwsLCwsLCksLCwsLCwsLCwsLCwsLCksLCwsKSksLCwsLP/AABEIALIBGgMBIgACEQEDEQH/xAAcAAACAgMBAQAAAAAAAAAAAAAEBQMGAAIHAQj/xABAEAACAQIEAwUFBgQGAgIDAAABAhEAAwQSITEFQVEGEyJhcTKBkaGxBxRywdHwI0JSYjOCksLh8SSyQ9IVc4P/xAAaAQACAwEBAAAAAAAAAAAAAAACAwABBAUG/8QALBEAAgICAgECBAUFAAAAAAAAAAECEQMhEjFBBBMiUWFxFDKhwfAjM0KB4f/aAAwDAQACEQMRAD8A7Yt3wydKVti1uX0CmYmd+Ykb9RRV4zYczBysQTyOsGqZheMC29sJN66xAmcoYgEbnYUUUnGyU3KkO+KXW7k5d2OX4kz9K0sXEZArwAsbncDkCdQTpJ6UqTjpul7bm3ayAMdc45H2gfOpbeNs3BHeWzG4kH3jqKtd8X2LyQ4u319NhWLtIyTEGPCy7GNv+xSAWD3yvIIysPYIYAqYEz566U+41xq3atLEExlCjUT6+W9DXLY7xvJW+gFUyorbaVIBuAhbjpuBqCDBGXWTHhIgH3UfhL6i2jE6EKRznSdOu9R2QSl4CPZG/wCE0mxvaG3grKQO9v5AQpOgB9mSJCCNYGv1pOVWacTphfau6HSzbuAqLzlUXTMcqlizHlsBHnSS9wQouUK+UDmwmD6/vaqnxztTiMU9t3Ko1okpkEFZ39qZ99eDtXiyIN9jpGq2x9FpNYa2h/LL0noeXeGMAYDDy0132jnt8aBvYXkc5566dfLWk97tHiNZumeXs/pUvA3xeLvrZtkuxGoIUALzLNGg1GvnRxjjl0gJTnF7ZbeyNsBcRAYeBPaA5MTy9atQwjObYUScv1A58h++dI+I4QcKsu1673r3VChEUAZgZMMdSPOPdVEx/bTFYo93n7q1HsWzlBHRm9pveY8hTVSWhTty2dI4tcwlifvGKtK39AHeN/pHi+VUvjHbPCExbFxo5i2FBH+Z5+VLsJwW3kLzmA3yj6k6D1oLiPDEa2SkEqJ0Ib3SOdBzGPC67GdrHW7vsNr/AEnRvhz91BcCaMSh6L9Li0mweAcXba8yQwI5DqfQUz4d/jN5I3/sKMTVdkdxs164es/+7msYVHhfab0/NqmeoyELCobgog1BcqFHRfsqH8G/+Nf/AFNXRqpX2Vn+Ff8Axr9Gq7MaMo1rKwV5VlGV7WRXgNUQyK8FDcQxoRTrrGn60BhsYxAMnf2mmCBv+96VLLGLoZHG2rHVI+1Hsp6n6Ua+KIaQcy8x08x/zS3tHczKsct5+RFWskXopwaEorDWhNb0YBqa1mtjWhX961CHRLPHZHdt7LHK09CQD8qBbgVxWQIRNhiULT4gzM0EaREkb0pe1fuZSFbLoQecHUbainTcRfKhJbPK5pnWTETz2J99ZcM+EbsvDz/K/wBSDD9nrjXHuXApZwBlGZugnxEzoOtJ+J4a59+QXIhO6ZYEQsuuXzHhmp+0fbAW1RkusiMTAkFyo0nKTprpJgb6GKrWO7VXHVMQpVysC4TsuVmK7HmDOnWqyxlLJzTe1Xiv54NkJ/BxdUv5/wBLT2yt5VXUx3n+w6beVOj/AIjfhP0Wq0vaG3xEwUNtLbZixYFWBUgAaTMnaNhU2Hxz282bELcYv4SVJZUMCCMozHT5U73FFUxHtuXQ7wfs3Pwj/wBTVK7Q4QMgaNQIJ2orjPaC5hAXR+9RpEFP6YkqRGoBPyonGdrXUZMLhxbkCLtyHuEESGAggacqVl/qpNOqYyEHCTXejmdzhbK+ZmCgtIJ3I9ImtMVdLSEgwN/ftNMOP4m/eVrl5yzJ4Sx3I5Qeknn51WcFfKNpsdNaPjyX1QP5XsKt2zrmJkbdI9auP2YY/u799oJIs6AGNM6SNdDrG5FVZrJLQCmY6bEH48qsPZ3hBt3wbblwQVuELFsKfERmJBkQDtOm1F0nZE7a+g+7b32xS2wUKuJYDTYnKQdfLlVP4LgYuS2oO0HTTeDsaccadg5ltMpWM0x7p01/OmPZXB22wpu3IBym3bmInOzFwN+YE+tA5NIfKEeVkFrCi1buC4LjBwMsSTMgzJ220nStr+FUW4UiSJYabeRB16UVct5ic75FEaGQCQORGvu86X38RaHhQyTuQIEdI9aB7Q5a66NcNYUCY12ny3j0pDw4gX2nbK3/ALVaeEWFvB8rewVB6ahv/r863u9lFhu7XxwQGkQ09Ry9wpimoxVmOUHKbKXgj4m9P9zVO1NOyfZW7exb2XQoVWXzSIWd9NxrpG9dFw3YDBKMpD3W5sWyj/KBt60UppC1BnIipqFq7pwf7PcJaR5UXWaYL8lnwr68yetc57edllw757WiMYK7wen1q1JXRXFjb7LP8K/+NfoauxFUf7MP8K9+Nfoau801AM1rwGvWrWrKNjUOKxARSfhUtIOKcS8LAke/SOdJyz4RGYocmAYvj9u3mz+O5OijadJny5a0dwm+XtBnBBPL030ik3DeGLfZbjtnMnKOX/PmasePx1iwozEwNDCkgHpWJWdDigfF45VGqhjtqSoA1131NB4riaXLZVgBk2cb+XrWmJ7u8JB0POlV/s/fIJRSbZ0n9I1nzo4cmxeSMUrNbd+QCs60RmpthOxTW7OZr4ZyJykHTymldzDMu4iK2rrZhfZEXqPPWGvIqyi/rjLa2mUOSGuO5hpZTmjJMA5RsBA3FI/vItsC0hCD3czrDTo/r8JEVVOL9qC2MKm41myxDPlXNrEnwyM3iJ0miuN4YKExa3GdFuqWHdlLeQvBKiTpEH/MBvIBezHt1Xy+oXuy40u/2LN2u+yx8QLVzDZLblfGrCFJJZ+W2rERGwFVbtZwK5gsKVuWFXOVggyoKkMVBGkmIrrGD7SLetC7bIZWGkH4/Oq72tu28Th2s3WgkgpIYmRsSVEheRPSqcU9sKLklSKKMQPu9pk8GeWgDeSeXotKrpdro8bCAfWYPij971b+Idn7TWrWYdwFEAK5bQSIOcSOenQ0CnZ7DNK237q4wIVjJQnoQT+c+u1YI05NXs6UsM+CyNWvoCcat3LtpLMOpVROpYEDLAAiZJjrTviGCu4fC2mxDeOJJBIiAYDbeKDGg5VL9nFwZGvX82e2zWFdiW1BLOy9GClVnoCBzqX7Se8xODt9xbzjMjaGXbOIlVXUASJnX3CnJV8Bkcm3zRz08XtPnRbJdWJkwdBp1JPnm0qbh3ZzB4hbjd46MCYVSIXzJfVhodvjTFsMERIZFIQJDJlcT7QYHfUUr7J8NzYq4crNZMqDsCdD74EmPMdaild1ok4VV7H3COySnK7OShGXMikMx2hZnKCAZbWNR5iw4vheS0tpJVYCjYZVZlLaA7+ESdTuTQfHsWFtZE0CiAFO2hy6jUaxrvSb77iQFtNcYqBma9cIgLJAXMfaOhOuutMxReWaTYubWONpBfF8DYN+5cyl8zTl1CDaTAOpJk6mNdqEbiQgKFQKplVyiBttG1BYnj1lJyM9w8yNj7zSx+Ou85LQHma614IKnRgSyy+ZYMXie9yhiA3sjKJJnmQT4ufSleHwAt30Fwqys0ZQxDMP5iY9kQCetQ8GxBt4qxeuHNqR4VEKCrCQOoJ+uo3q5dmOziNee6yzenSfZCOgKuB5qSZ+lcnO4zmvbVI6eC4Y3z2wjsTgrVq33RYfeHm66c1GgRDyzKsSNwW1int3ABrigEoIJMASdQABO3P4UVZ7PWkg5dS2h2I0JkEazNaW3m9c/tVQNPLN8ZaKXONC4ytknFr5t2zbsr4zCz0nmTv1Metb4XAwgzPrzpX9/LuV2ObUSDsYJ022onGYwWyBlJzfzTpr6VnRqilR7jOKNaBytVZxXFc5Bdcw2YGCCSZ26cvdRvEL4uMUgeHQmQNYGwYyfdVO4njTbBXeG08wZ/cVaTbJNJLRa+xttVbEZPZZlYe9SSPiTVoqqdhzIutybIQZ38MflHuq1it0ejnS7PCa8NZWEUYINxTEi3aZiCYHLf48q5p2g4ncdjbUzIB845TXUMVbzIw2kb1z3DXLK4uLsZXGRmJgTrlJPLkPfWXN2jXg6Y+7D8M7sE3DsIH1JHx+tEcY7IW8TdWGJPmzGOumaAPdRFvK6Hu3B3GYHoY/KmfZzhjqCSZZufl0pONWzVkajAn4b2Vs2wqwGy7SP13ps3D1zTsBsOWnU1LZscgJjeaj4jisog6L61sSSWjntuT2V/ifEyrGACAfhQmLRbwAYFZ/t09Z5Ua+JsamWzenzoR8aAQFZTz1PPSNPdQxYUo14IMV2YUCASByjc+Znel57IXOTafhNOmugjNOx250QuOuxounrR2Lo4NxmTcAaQ4EExEj+Ux6aegFdB7eWba4Be6v3iLJS3dRydZUhSdNdUby9NKq/bKyfvNsu+fMqkN5REHUxqCKuHam9w+5gsT3N4F3VWyG5u4uK2itrMT8TTkotPl34Bcmn8PQ7+yls3DmYH/5WmSQB4LfswDFS9rL1ruXyvFwA5YUkloMR4RImqn2Px7Jw9RZUsQ7F9BEwu5O+gFF3ONG4uYgj1HMcvlVUumEpNdC7CYzNhbOY/8AxhjO5LSx15GTp6VGb6Hcyp+P/BoO/laygLke0NBMFWYEbgg/Wlbs9s+GWUbzvpp7/wB61yJR+J/c9XiyVijrVIv54rbXA91bEMHZ3OsMXk5hsSeo0qy8LNm1ZEKqOFGdRGjRqJ6ia4svFszKpkDNqNdeUaa67e+ndvHP3ir7KAkqo9kQNI5Hma044u7kYMkMU6jDpfuDdqeLO164dDnYsGKDRY8IBHQCIOtSdisHcUXbyyCfCDMATBZz5+yBoT4jFZcsZrag81B+AovC41lw721IAa4QDEwCCsj/AEk0ySpaM+TFxVgeP4ndbvApa8qA94+T2fVkHxk6fS3N2d+9cL74oDkgoNzlVSHI95B/yGg8MyWbHdg5VbQwRIXbWNiTO3nXUuEYYW8HaA0Hdrv1fUkx5trUhTMU240cCvcHNsiPOfdI99SHBHwzADLPs8/Q1Ze1GGRbl3uiWRWjykBS4XrGb5iq3i8TfZoK+FRCCQG8p6xU35HLjWie1g8xVRJYkZY3nYQPU12TB4EJkgAZbaJpzjz6fqetcVvKzAwxVlQvK6Rlyncba6V0Hsd20Ny3F8y2gzR0iM0fWjhG1YjLLdIueLYLDEEgcgJO3IUoS8odynM+Y/lAjXUGmlzG22XMGUgdDPI6RvPlVfuXDnmImCJ356wDp9aqa0BF7FfDMIlsvAy6tDROoO2usgjY9a8tcAt5u9dva1Lu5LctdYVQByA6RFQcexvdOdRBuT5gGBvz8cDrFDPjrlwMGsd9IACyoUAcyWOmvlyrGm7OhHi0a8awNm9ibkZHGjTALDSCJGvKedJuJWVP8NdYnVtW2A1O+4HzrVLNy25Pcd3PPOD8xQDYs99lzA9T8xryFM3YM+NWW7sBayreX+lwPgpq4A1VOw7KRfK+ybmk+n0q1qK2R6Oa+zIrY15FbRRFGjiQR1rmfHuCxfyTnVRPLQdSNp31rpjsANdB56VUO172WKFLn8UnIckNKmSVYA+X7FLnHkNxPdfMh7NDurQA18R09WMfWukcLEoYBAHPb4GuediLbXQCZbxMRm00ViF0PkNq6hfui2oHIb8qVjVN/cbmfSIb+MKiFNVniONLmJmj+LYqRod9gKTnFWrejsJoMk/CDww/yZt4csFdaUYnCKRufWmd7iNuNIPmDpQpxNsgzSbNaSFQxhtmJJB0qb/8g/nQ/EGWD8qns44ZRtsKbik32Zs0UukK+xlq3fxvdscyfdb4YkCQCFBO245dPfS/DcAU31tgBpV5OhAK23ETtOaI9aO+z8PiMbiLwgWO5uWj4oIzZSogGdhvtVwPALWgyyBtJOmp2rW10ZIvtFW+z+w6279q6CsZXA5y2ZSIO3sA+VS4e0WW4JBVbrCB00JSd9TCx0JmrNbwC2M7qADcAVjAJ0zEakT109Kq/DOKG1fxiDLmAt3FlQdSmrZdBzFW8i8kWN6oDw2AUWmd18feXFBnkLjyV08JLZtd6UY7+lRAA/WiOz3Fnv2mZ8srcadIXxePQctS2lRY6/LcvOubO1kZ6f07UvTxr5CEWJuLHUVtiOJ5HVZiGzEzpMGABy9+pnlUly8M4ytlJJEjlOnwqazgkBzL3TJrJd/ESeumjeUVrxvRz8kXdRMHG2uKFRZAHKToNARG1QjHXAsLJPQCec7Dzptw3tuMIxCLoRByiACJ5RBk67dOk0UvaW6baFLVtDfLiFVQHLmF8KgagzqZgii38hE8q6ciDsjhb2Ivoj2/BmXvG10tz423gaTv8K6Vju1rX2HdH+CCyhV2EaKWPM9BsJHSaQ2cauGwuUQzuWXTTMRId+saEDyik9+24L3LRyvJBAiCDG09AdDvWqGOlZzskk3robfcw/D3YMO9XEMyrmGd1yWswUbsRAbSqljOJtHsqCdNtfMz+dWXs5iBcxC27gIDjw9A4H8p5SBt1j3uOO9jclxLwIKk+IQCdNfCvOTpHmOVBlxt7ReLIlpsqNnhht4G7duRnveEKN1UGACOROctB8qG4ReyaExzPSB5/Opu2+OWyVsIC1xouXQNADHgUn0Mx0y9armEv3rsroukjSefLlR1WkLu9l0wvaFwwyuBpI1ExI39Ry505xXbG0oDEEtB0B0n15D51zlcULWYKZJ9p2Mn/j0HWgcRjWbqB670E6kGtDrjfG3xN5RmABcSF5SY1O+nXz5Var2PNhtRMgwRO45HyqgcGuKt+2ziVzQ34W0J200M78q6LxDAOyZokrIJG2ZZDfGJ99Ysypo14Hpla4nx7vNp/Kqnxm0yOtwE/wARZ0PNSVK/IH308w+CaDp/3R/2gcK7rB4XSCCQT5suYj3RTcSTugM7dKxHwHtviMLIQqykyQyzJ6yIPzq9cE+1a05C37fd/wBynMvqQfEPdNcnt1u9OMp3/i3aC3ZtK6xcNyO7CnRp2M9KqnE+0lwyC503CaD8IA1Pvqs2LLW7Sgscypprszklo6RJ95mpLdvO7akZdZET8waFsbGNBYuM2rhmJ/lBJA8mbmfIaeta8MwX3nF2bQMIGJJHkCWj6UmxmOxSPyuIBJERI6EgzPpVm7BsHxyMoIAQkD+nYZfdrS5uo2NhTlR0nBcNW04hRsAOgHpRnFb0Tr7qxxrvFI+Nhpgk60vG6iy8sfjRtbt95mI1MQI/5qp8e4PizmyrbA5SQxPmeX1qycGcqpnrU+MxFoibkGOoFZ+W7NSjqigdnuD3+8yuwyz4iv0o7tIly0+W0JJHw86s/CuKWnkgoiAwoOhPmB0pbxu/ba9mkEc9eQ50Tbuwkq0UGzduEkOjAn+Yk+7Q7CmiuwAHTSrM+FtwTJaRzNVC/fGZvU/WrUuTFSjxQX9mGeWT+Utn38gB4fzrqFpDH786pn2Y8DZWYupUqo3OusdOWh51friZRETp+TdK3nO8g1+1KEGNvpGtc2w/Cy2Kv3c4CtbZSSDBgWwxnbQiAN99orpOLQMrKRIIIjrOcfmPjSe1wC0qsi2kCMZiBqOW/r8qBoanRROFYC5Zw9233YCse8DBg4DAEQSCJBAA5QddqR4xX0kjM50jXTrvXT+KcKW3h7gQKsqQBoqyfT96Vzq4Abs/yoIB6natGPDCceUlsVL1OXH8EZaAeFYbN96BAOW3AP8ASZmR/pI99B2ZLMANe7lfI+ET8zVl+z11a9i0bZrTN00UkHXlo9IeFa4gjTS19Ak/M0ppKxmJuU42wfhvCHu3gG1E6n5nffnVg4HAxWeJWzpbBM5cxIEHnAzt6ivLeKW2jke0FhTEatIJ9wn41twJAlnOf57oA8witr8WI91HjV0TOlGfFDDvc1yyrHTuz8Wkn9KaWWTMADrqxA6iND5xBpBevZbtoztlH06U1DxdkiIUzy0kwB8vjWkz2QYm+1kBk6zP9LTKtPKT+9a67w1lxNlLse1bkeUgEj46e6uZ2cOGsZTzGvrz+dXz7NcROFFsnxWzB/CZKn6j/LQN6BkjlvajDD73iX3JvOvnCnKAPcKVYhwiM2xA+Z0j50z4hixevuwPha7cue4uSv1FL+LAadBLH3bA++Kp9BorOKczHvPmefwqVjpQ1zea2zcqzhm4br+tdd4KXxmFtNYYTdXu7oYx/GtAAwf77cNH9hrj2XlV8+ynipL3cLIDXALtmTtes+ID0ZZB8ganFS0y1Nx2i3YPsaUugXSsDXKDJY9NNOXwqv8A2vLlw9kaj+IDB/8A1tI191dJwjLfdXEqCAwjTeNG8xqPjXO/tyu6YcdXf18IUf7qcsUccWkDLI8j2coXap8Iua7bB2LAH40OTTns9wk3XDn2EOvmY0UfU+7rSGElbG/GLxB8OhMD50batxPV2+VANdD3VifC3i+BOnvFFYK4SCxIk6LJgkddRFAO8hiCM5ido9eQ+NA4Tjd3A4ktatd6AoD76EkmARsfcdqb8Kwty+B3SlgdS+gWNh4uU/GKacG7DraY3L93vLjEsQnhXUREnUxrrpvTI4pTXQrJnjj7Zrh/tgV4Bwl7N/aVbbU8hyojivFnuXe9LMiIs92fakrpm+O1ObFu1aU92irzMDWdpnrSbimFW7E7jXzpv4TijK/XcmrPMLjHazqYLE6/SkvEblzPkbMwOsLuf0p/xO2q2/DoIlaT8Oxyhpc6nST9K5Nbs7sXqiPFvauIM9m6pUQDk294NJRdtB9XJ6TI90GrbjL+kqRr0kH4iq/jE1lvmaK0HxVE9u+y2yo1UbHoOnuqvniA6UbxLjOW13SjUDWOQqvCwetNxQ8sx5526R3ThVspdcADLCryUaT09rfem5vBony5ecfnVf4ZiWuNcZx3ZzspCmfZMAyYkxB6U7kQNenKDuOVaujEmY7CNN/QbxP1UVGSPr8ANtP7W+VZP5cujEH61rbXkeXl0lG+RFQMU9rWAwzDmWA+s/Q/GuY4u+Fk/wBMmPPrXSO2n+Co/uM/5QR+lcr4mpIyjd2Cj1JiPjWzF8OO/uZMm5jD7NMyYl7mVni00hFzHxFYkcgYO/Q1VsNxHLeZyJzZtBp7RnTyrrPZrso2ALBbpYPGeVG6zqCNREzXLe0GENrFXAREXWjlIzGIHSsa2ak3BpoYYCbyNHh8XPfblHrzqx8TuKlnuhp3RJXTkhK/7SffSns+EzKrGAGLuP7VymCOUmB7+Vb8au5y1wTpOdfIz4gOmuvrToaQMpOTbZmJui4AF5RHmP1oy1mCZj/NCr5wxJPwAqmrcZnVQT7Q8tB18wKuFm1maWMKkACduZP1o1KwKLPhrEKAKO4Vjzh1xDDT/wAa6QP7lgp83PxoHCXfCN604hcVVymRnGXbcZrbNznZI99V5JLoqti0VBOwUBR67/Sg+K3/AAxzI1PvED5mm/GMQJyLpHL16xz8qQ8cxCoSvMgA+UTp8TQT6DQhY61Jd5RWqLmkjXyrW+yxKnXmKUWYzUZwfiJw+ItXl3turadAZI94ke+l9s1JNQh9McGVFussyLg7+0eqsQXHuYhv/wCvlXK/txuTiLI5RcPxZR/tqydiOI99wxL0nvcIwQwde7X2ljnNqD5lBVO+2bGB8cgDZgthfcWZyfyNaJu42LS2UFjVqweICWraqzISNjoHP8xB21/KKr3DuHm9cyAxoST5DeBzNNeJYJmbS2TAhVLsSANB4UELsN6ysfHWw/hJTPeFxiCqSgjVmJC5N9BzJ6CrxwnsipUPfBAI0T2SR5x7I8t6g7A9ju5tricSM1w620YyEHJiDu3MdPWrJjcXAJO9a8WDzIw5vVNfDAkDKihVAVAICgQABsKXXcdLxQ9nG5yfIUus3pumthz7sZpiPERWwUGllq74zRa4mKhQZicOHsgHlp8KpuJwhBbSRV64UFuysgHcClfaXhjoDlHvrz2aLhkaPU+nmp4ov6FOzONASB60s4rjmUAAySYk8vSnL4dlEsYHPlSLiRDkRsP2aPFByZWafCPYHaUzM69aL+8HovwrRLVTd1XRUTkuR2DhGE7tDAIMs0Fs/iJJMtu2tN3JI9x/KhsPgwlpRpooHwAFHd14fcazmlAzjfT+ofEAivA/imOfXky+vIgVKUE7H2h8xFRd2Y0XWOv9J0qhhXO3WNtLbRblwIWlgCGObLAYSoPOK5qMddtXrd63bV1U5thcQ9QREqfgQQDXYuL8AtYmO9tK+U+Ek6jMBPzA0pC/YbDLqLQGnIty0Yb0XuNLj4A4Ju/JLwXtMcXaLBDabQAsJUmNHA0ld135Ul4n2Wa+63L2ILMpBXLbVANd412IE0+w3C1tAKghBoAOh1U1Jib62xmaAOcmBPMe+gDa+ZROz+LXC4jEPdTOh/hxkLsxBlgsegk7aipuKcasspKYS8mhg5Y9dDypz2fuKS2ICMA+y5+RJLAsNAM0gCdYJPKkXam8DOYawNCdvw8wJ+taktCWVZMbbFxXy6A6gaabEeWhNWDhl6RJ6yarHDsH319VExu3PT/urTY4GyPofBOo6fv86qNshZcHd8OZtABP5/pVe4px43LqHbXQe40Zj8QSpUGEUan8qh7Ldlvvl5WMizbMuRuf6UUx7R8thUlLiEouWkI/vGUu7cmLa+Ut9QKq1+5mJMmT513DtbwnB28Jds2rai6y6QM1zSG9oyeUb1xu5bVVzR6edZ+XIbPG4dgAuMNRpUyqzakf88q2CczU63NwOW3SoLIbaHSRpUtxtK9GMNG8Kv5r1tTEF1BBGkSJHwqFpWWj7J+Mi3dvWXIyuneKDzuWg0D/AEs3+mqn2mxYuYq6VJZFbIhP9CeFB8AK7O4wyKBbtWl108CACfd5+tLcT2dwNw5mw9qB/T/DJ/0EA++lfiE1VGj8K+0zkPB7hF5YJEyJHIEEVfeBcLVnVVG5lid4GpJPpSLtRicFbf8A8W3dW4DDAn+GogyApE5jpzirv2VUDDG8P5xlT8I3Pvb6U7FH3JIzZZe1F/MsJx+ZdP5T/wBUm4zi/CfOpw+UetK+KNofOuqcQi4Ne/hOx9Kh4W8sxoXAYnLh7n4o+tFcItxbnrVBNdhFtvEaIc0LYOpNEsasAFu3CGBDFTrQ+K43ejKWkDz/ACNS4saD1od7FTipKmhkJOO0xRjbr3PaP79NqCOHp0+HqC7Y+VV7aS0O9xvsWi1Uvc0WLNbZKXxL5HaLwhSY/f51EtwkaDQht/WgLSG0si5ddiP5xuBEwGEr13361PZYkLuZUz8a550ETPOuv9JrMhnfZiPca8CyNQdVHPpUk7n0NQI1jQazoR7xt9KHu9R+L4+0KJcxPkZ/fwqK5HPkY9xqmEgB0EweUqfQ6qaDx3CUvpkuoGU8toddjprqPrTLL1/CfyP0rFSSN9dD6jY+v60IfegTA8Dw+HtPeuopkZbasAwRIGoDfzE8zOgHnXNO2mEXPa7j2bphV6HTboNQYG1XrtGe+Vk1B7wAnoJ5nlNRrwcM6uRBtgpb6DbMY6nbXkPOgjJt2aMmJRhRReC8PGEuFbjKXMEETEHYgkCedOOJ8QCAqp386N7RcDFzJJAGsHmDpK/Wq3d7M6wpY+f/ABT1n4qjE4bN7mNtFVW85CLrlUSWPLyFXDA8Y/gFMPeVUt2GuELbAIMDKuefESzKpOnPeKpF3s8yeI7jXXX4g0Pi3vguA+UOoVgqgAqrBgNv6gDp0oJTUxkG4BeM4r3KnNcl29qIJP8AaT+Qqp4y+HIaIAAhfONfnRN/BOx11NYcCxGUjQVUUkTJkc2LGuSZrQ3NanxVkIxG8UNatszBVBLMYAGpJPKKIUb95W9jFMrqynxAgj1BkUXxXs3dw6qbkS26gyV6ZuQoDDXSjqy+0DI0n5Uc8coOpKgYyUtpnVcHxI3VDAwSBI5TppOhU9d6j4rx7+GbYAfN7RBAy+WmhNVi5ibloC5dPdltwsxOhy+sGsxXElQBgJMeISJ93I1gUPkdCPqIzjaZrx0DEd1aQTdLKimOR0g8zHyg11HDYJURLSexaUKP8o39+/vrnn2bYI3sTcxL7WhCeTPIAHoub4iunXB3aeddf0uPjGziety850KuK3wtKnvi5pMaTFQ8ZxUmlP3vSOY2/StVmNRskuH+HlH81xj8Dl/I05srFsDypKi62weSgn1Op+Zp2x8NQuR5hl8JqY1mGXw1qToKsWyHEHQ/vatd69utXuG1UUUS2RPaoW7apkwqC+nzq5dEi9gIt1oVozu6gKUobZ1AwSCRMD4fuKmtposf06UAXAjc8tvSiEOq/hP7Ncw6yJgDpr/LWAzz3Wh7Z9jXkRz6T+RrxH0TX+bL+VUEFBvmPp/3UKrI90b9KibFBQSZhWg6cjH6/KpM8Fh0M/kahYNxDEMiFgpbqBq3uHM0qt8axDLIwz5iRoSVHuka0+dony1rV2/UVQQkxVx7mX/xlBnOD3gUZ1n2gDPmAOcdKIwKlkGfRifFDSA0khhPwo9lB576jyNa+fXegUUuhs8spqmLuJYebbSNtfeNjS7D2YGY608xgORvIa/kaUgA7ChmKsFxlmQB1b6Ut4nw4BWaNyo+YH504uCWFBcaP8F/LX4EH8qAhV2w4FxfUfpRv3ETtWl5ZymQZ1pnimCKznYa1ZDmvFUi43rQKOVIYGCDII5HrTLiplzS9lrSKLbhnXE2dR7Qg+RH7kUB2V7Ptcxy2iPYOY9NPZPpMH3GgeAYlhdW2GCC4wBYjNBOkgEx5V2PsvwW1hJacz3D4nPnJjc9Ov6Vp9d6yGXFG/zpb/n6nOneHkr0+gXtH2OS/ZVBAZTmWdpGhzesn5dKpnG+ybfdCShW4rFgI10iR8JPuFdaxWNAVnIEKPT9zVXLvdPi1LEGPIkiPgRXCjN2kjLHI49eDT7POECxgkLCC38Rp3lth7lC1NxrjImOVPL+ChAuwApFjcHaWcxEmvTxVJIKUuTtldx14MJpYAGgRuQKPx+DUHwtp0pVavRdVfP6AmqYyPWhthgWuH1pxiEgAUNwqzOsUwZJaiFSezZVhRQzDlRjrQl01YJBcWvcPEQK1batsNzq49kfROq1Fil2opRUWJTail0UuwVVqE2xRSrUJpYdl3RjCnqTI6R6+6ikGqHll/Nf0ocqdNRsfy6k1MAZUa7fpXLO0jy2ulvUeE+f9w/OtXseFhMePMPkfyrTIcq/i1n1PXatmtE94Oo026R+nxqgj27aUm4J9sDSOk6/OpARKnqIPnp+tQj2kOmqwegMTB94io9QmmrI0x5TmH6VAgxjEfCotf8ASflWXV8ZjVWEj9+les2x66GqIjxhuB6itAee0/I1608t129K1nWOREj1qFmlz2SOcEGk1lqdl519xpI6lWI5a0uZDWdRQfE4ZWXqCKna5qKAxl3U+lKsuhLhQStqdwoB9Roab42wGUqwkEDT4UqwZ28mI+dOMU2gPlVvsng5tj0IYzvMH1G9BOKPxrksx3kk/GgiJrUJIDptoetdi4DxY38NbuTrAJ/ENG+Yrj7LVr7Bca7vPZIYg+JYEnowj4VnzxuNmb1GJ5I67Om8U8SCNZ29+1KOJdokwhEjNdKgacvP1o3h+N7y2VysrJyYQY5H4ct6C43xLDYfV7RuXGGpiY8hQ+ggnkbfg5qxuM6khRd+0EPIMqTzNJcWHveIXwT0mK3xvGcHcnNZZPMUqu4Sw3+HdI8iD9RXZcn9zVGKW6r9TW7ib1k+MEjryqbhuI+8XljTLv58ood7N5RowYdJn5VN2cvQ7GIM9I99LV8khjri35OhcNs5V1qdRSi3xPSt/v8AWow0xldagL92oGxc86hv4rSqLSN3v1JhL2tLTfmiMNdg1cXsJx0O0ao77zFD/eK1e/8ASim9C4okqAtXq3daHa9qaBB0dCuHb8Jqa82lr1/WsrK5R2UDO5JfU7/nW7jxr+E/lWVlQIGsNKpP9X5mmLjU+6srKhZFh+XqfzrW7s3rWVlUWbqPGf31odv5fx/nXtZULR4P5/31pZjPaPu+grKylz6LFmI3pbjjrWVlKLAcFufxn/bTbFez7q9rKnkng5y37+VAX96ysrYzOR3DU3DDF5PX8jWVlA+iPo6h2RPt/gX6JTNrYLagHTmKysofQ/3pfY5Wbv8A1+7J7eEQ7ov+kUHxq2FtnKAvoI+leVldkQVvBDO3i8UddfrS3He0p56/UVlZQS6NMfzEls0RZY1lZVkZvm1ry7saysqFEKGjMP7QrKyqj2XIKc6msvb15WUchaPLdDMda9rKEJ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AutoShape 4" descr="data:image/jpg;base64,/9j/4AAQSkZJRgABAQAAAQABAAD/2wCEAAkGBhQSERUUExQWFRQWGB0aGBgYFhoYFxwaGhwVGhgVGBcXHCYeFxwkHBgYHy8gIycpLCwsGB4xNTAqNSYrLCkBCQoKDgwOGg8PGiwkHyQpLCwsLCwsLCwsLCwpLSwsLCwsLCwsLCksLCwsLCwsLCwsLCwsLCksLCwsKSksLCwsLP/AABEIALIBGgMBIgACEQEDEQH/xAAcAAACAgMBAQAAAAAAAAAAAAAEBQMGAAIHAQj/xABAEAACAQIEAwUFBgQGAgIDAAABAhEAAwQSITEFQVEGEyJhcTKBkaGxBxRywdHwI0JSYjOCksLh8SSyQ9IVc4P/xAAaAQACAwEBAAAAAAAAAAAAAAACAwABBAUG/8QALBEAAgICAgECBAUFAAAAAAAAAAECEQMhEjFBBBMiUWFxFDKhwfAjM0KB4f/aAAwDAQACEQMRAD8A7Yt3wydKVti1uX0CmYmd+Ykb9RRV4zYczBysQTyOsGqZheMC29sJN66xAmcoYgEbnYUUUnGyU3KkO+KXW7k5d2OX4kz9K0sXEZArwAsbncDkCdQTpJ6UqTjpul7bm3ayAMdc45H2gfOpbeNs3BHeWzG4kH3jqKtd8X2LyQ4u319NhWLtIyTEGPCy7GNv+xSAWD3yvIIysPYIYAqYEz566U+41xq3atLEExlCjUT6+W9DXLY7xvJW+gFUyorbaVIBuAhbjpuBqCDBGXWTHhIgH3UfhL6i2jE6EKRznSdOu9R2QSl4CPZG/wCE0mxvaG3grKQO9v5AQpOgB9mSJCCNYGv1pOVWacTphfau6HSzbuAqLzlUXTMcqlizHlsBHnSS9wQouUK+UDmwmD6/vaqnxztTiMU9t3Ko1okpkEFZ39qZ99eDtXiyIN9jpGq2x9FpNYa2h/LL0noeXeGMAYDDy0132jnt8aBvYXkc5566dfLWk97tHiNZumeXs/pUvA3xeLvrZtkuxGoIUALzLNGg1GvnRxjjl0gJTnF7ZbeyNsBcRAYeBPaA5MTy9atQwjObYUScv1A58h++dI+I4QcKsu1673r3VChEUAZgZMMdSPOPdVEx/bTFYo93n7q1HsWzlBHRm9pveY8hTVSWhTty2dI4tcwlifvGKtK39AHeN/pHi+VUvjHbPCExbFxo5i2FBH+Z5+VLsJwW3kLzmA3yj6k6D1oLiPDEa2SkEqJ0Ib3SOdBzGPC67GdrHW7vsNr/AEnRvhz91BcCaMSh6L9Li0mweAcXba8yQwI5DqfQUz4d/jN5I3/sKMTVdkdxs164es/+7msYVHhfab0/NqmeoyELCobgog1BcqFHRfsqH8G/+Nf/AFNXRqpX2Vn+Ff8Axr9Gq7MaMo1rKwV5VlGV7WRXgNUQyK8FDcQxoRTrrGn60BhsYxAMnf2mmCBv+96VLLGLoZHG2rHVI+1Hsp6n6Ua+KIaQcy8x08x/zS3tHczKsct5+RFWskXopwaEorDWhNb0YBqa1mtjWhX961CHRLPHZHdt7LHK09CQD8qBbgVxWQIRNhiULT4gzM0EaREkb0pe1fuZSFbLoQecHUbainTcRfKhJbPK5pnWTETz2J99ZcM+EbsvDz/K/wBSDD9nrjXHuXApZwBlGZugnxEzoOtJ+J4a59+QXIhO6ZYEQsuuXzHhmp+0fbAW1RkusiMTAkFyo0nKTprpJgb6GKrWO7VXHVMQpVysC4TsuVmK7HmDOnWqyxlLJzTe1Xiv54NkJ/BxdUv5/wBLT2yt5VXUx3n+w6beVOj/AIjfhP0Wq0vaG3xEwUNtLbZixYFWBUgAaTMnaNhU2Hxz282bELcYv4SVJZUMCCMozHT5U73FFUxHtuXQ7wfs3Pwj/wBTVK7Q4QMgaNQIJ2orjPaC5hAXR+9RpEFP6YkqRGoBPyonGdrXUZMLhxbkCLtyHuEESGAggacqVl/qpNOqYyEHCTXejmdzhbK+ZmCgtIJ3I9ImtMVdLSEgwN/ftNMOP4m/eVrl5yzJ4Sx3I5Qeknn51WcFfKNpsdNaPjyX1QP5XsKt2zrmJkbdI9auP2YY/u799oJIs6AGNM6SNdDrG5FVZrJLQCmY6bEH48qsPZ3hBt3wbblwQVuELFsKfERmJBkQDtOm1F0nZE7a+g+7b32xS2wUKuJYDTYnKQdfLlVP4LgYuS2oO0HTTeDsaccadg5ltMpWM0x7p01/OmPZXB22wpu3IBym3bmInOzFwN+YE+tA5NIfKEeVkFrCi1buC4LjBwMsSTMgzJ220nStr+FUW4UiSJYabeRB16UVct5ic75FEaGQCQORGvu86X38RaHhQyTuQIEdI9aB7Q5a66NcNYUCY12ny3j0pDw4gX2nbK3/ALVaeEWFvB8rewVB6ahv/r863u9lFhu7XxwQGkQ09Ry9wpimoxVmOUHKbKXgj4m9P9zVO1NOyfZW7exb2XQoVWXzSIWd9NxrpG9dFw3YDBKMpD3W5sWyj/KBt60UppC1BnIipqFq7pwf7PcJaR5UXWaYL8lnwr68yetc57edllw757WiMYK7wen1q1JXRXFjb7LP8K/+NfoauxFUf7MP8K9+Nfoau801AM1rwGvWrWrKNjUOKxARSfhUtIOKcS8LAke/SOdJyz4RGYocmAYvj9u3mz+O5OijadJny5a0dwm+XtBnBBPL030ik3DeGLfZbjtnMnKOX/PmasePx1iwozEwNDCkgHpWJWdDigfF45VGqhjtqSoA1131NB4riaXLZVgBk2cb+XrWmJ7u8JB0POlV/s/fIJRSbZ0n9I1nzo4cmxeSMUrNbd+QCs60RmpthOxTW7OZr4ZyJykHTymldzDMu4iK2rrZhfZEXqPPWGvIqyi/rjLa2mUOSGuO5hpZTmjJMA5RsBA3FI/vItsC0hCD3czrDTo/r8JEVVOL9qC2MKm41myxDPlXNrEnwyM3iJ0miuN4YKExa3GdFuqWHdlLeQvBKiTpEH/MBvIBezHt1Xy+oXuy40u/2LN2u+yx8QLVzDZLblfGrCFJJZ+W2rERGwFVbtZwK5gsKVuWFXOVggyoKkMVBGkmIrrGD7SLetC7bIZWGkH4/Oq72tu28Th2s3WgkgpIYmRsSVEheRPSqcU9sKLklSKKMQPu9pk8GeWgDeSeXotKrpdro8bCAfWYPij971b+Idn7TWrWYdwFEAK5bQSIOcSOenQ0CnZ7DNK237q4wIVjJQnoQT+c+u1YI05NXs6UsM+CyNWvoCcat3LtpLMOpVROpYEDLAAiZJjrTviGCu4fC2mxDeOJJBIiAYDbeKDGg5VL9nFwZGvX82e2zWFdiW1BLOy9GClVnoCBzqX7Se8xODt9xbzjMjaGXbOIlVXUASJnX3CnJV8Bkcm3zRz08XtPnRbJdWJkwdBp1JPnm0qbh3ZzB4hbjd46MCYVSIXzJfVhodvjTFsMERIZFIQJDJlcT7QYHfUUr7J8NzYq4crNZMqDsCdD74EmPMdaild1ok4VV7H3COySnK7OShGXMikMx2hZnKCAZbWNR5iw4vheS0tpJVYCjYZVZlLaA7+ESdTuTQfHsWFtZE0CiAFO2hy6jUaxrvSb77iQFtNcYqBma9cIgLJAXMfaOhOuutMxReWaTYubWONpBfF8DYN+5cyl8zTl1CDaTAOpJk6mNdqEbiQgKFQKplVyiBttG1BYnj1lJyM9w8yNj7zSx+Ou85LQHma614IKnRgSyy+ZYMXie9yhiA3sjKJJnmQT4ufSleHwAt30Fwqys0ZQxDMP5iY9kQCetQ8GxBt4qxeuHNqR4VEKCrCQOoJ+uo3q5dmOziNee6yzenSfZCOgKuB5qSZ+lcnO4zmvbVI6eC4Y3z2wjsTgrVq33RYfeHm66c1GgRDyzKsSNwW1int3ABrigEoIJMASdQABO3P4UVZ7PWkg5dS2h2I0JkEazNaW3m9c/tVQNPLN8ZaKXONC4ytknFr5t2zbsr4zCz0nmTv1Metb4XAwgzPrzpX9/LuV2ObUSDsYJ022onGYwWyBlJzfzTpr6VnRqilR7jOKNaBytVZxXFc5Bdcw2YGCCSZ26cvdRvEL4uMUgeHQmQNYGwYyfdVO4njTbBXeG08wZ/cVaTbJNJLRa+xttVbEZPZZlYe9SSPiTVoqqdhzIutybIQZ38MflHuq1it0ejnS7PCa8NZWEUYINxTEi3aZiCYHLf48q5p2g4ncdjbUzIB845TXUMVbzIw2kb1z3DXLK4uLsZXGRmJgTrlJPLkPfWXN2jXg6Y+7D8M7sE3DsIH1JHx+tEcY7IW8TdWGJPmzGOumaAPdRFvK6Hu3B3GYHoY/KmfZzhjqCSZZufl0pONWzVkajAn4b2Vs2wqwGy7SP13ps3D1zTsBsOWnU1LZscgJjeaj4jisog6L61sSSWjntuT2V/ifEyrGACAfhQmLRbwAYFZ/t09Z5Ua+JsamWzenzoR8aAQFZTz1PPSNPdQxYUo14IMV2YUCASByjc+Znel57IXOTafhNOmugjNOx250QuOuxounrR2Lo4NxmTcAaQ4EExEj+Ux6aegFdB7eWba4Be6v3iLJS3dRydZUhSdNdUby9NKq/bKyfvNsu+fMqkN5REHUxqCKuHam9w+5gsT3N4F3VWyG5u4uK2itrMT8TTkotPl34Bcmn8PQ7+yls3DmYH/5WmSQB4LfswDFS9rL1ruXyvFwA5YUkloMR4RImqn2Px7Jw9RZUsQ7F9BEwu5O+gFF3ONG4uYgj1HMcvlVUumEpNdC7CYzNhbOY/8AxhjO5LSx15GTp6VGb6Hcyp+P/BoO/laygLke0NBMFWYEbgg/Wlbs9s+GWUbzvpp7/wB61yJR+J/c9XiyVijrVIv54rbXA91bEMHZ3OsMXk5hsSeo0qy8LNm1ZEKqOFGdRGjRqJ6ia4svFszKpkDNqNdeUaa67e+ndvHP3ir7KAkqo9kQNI5Hma044u7kYMkMU6jDpfuDdqeLO164dDnYsGKDRY8IBHQCIOtSdisHcUXbyyCfCDMATBZz5+yBoT4jFZcsZrag81B+AovC41lw721IAa4QDEwCCsj/AEk0ySpaM+TFxVgeP4ndbvApa8qA94+T2fVkHxk6fS3N2d+9cL74oDkgoNzlVSHI95B/yGg8MyWbHdg5VbQwRIXbWNiTO3nXUuEYYW8HaA0Hdrv1fUkx5trUhTMU240cCvcHNsiPOfdI99SHBHwzADLPs8/Q1Ze1GGRbl3uiWRWjykBS4XrGb5iq3i8TfZoK+FRCCQG8p6xU35HLjWie1g8xVRJYkZY3nYQPU12TB4EJkgAZbaJpzjz6fqetcVvKzAwxVlQvK6Rlyncba6V0Hsd20Ny3F8y2gzR0iM0fWjhG1YjLLdIueLYLDEEgcgJO3IUoS8odynM+Y/lAjXUGmlzG22XMGUgdDPI6RvPlVfuXDnmImCJ356wDp9aqa0BF7FfDMIlsvAy6tDROoO2usgjY9a8tcAt5u9dva1Lu5LctdYVQByA6RFQcexvdOdRBuT5gGBvz8cDrFDPjrlwMGsd9IACyoUAcyWOmvlyrGm7OhHi0a8awNm9ibkZHGjTALDSCJGvKedJuJWVP8NdYnVtW2A1O+4HzrVLNy25Pcd3PPOD8xQDYs99lzA9T8xryFM3YM+NWW7sBayreX+lwPgpq4A1VOw7KRfK+ybmk+n0q1qK2R6Oa+zIrY15FbRRFGjiQR1rmfHuCxfyTnVRPLQdSNp31rpjsANdB56VUO172WKFLn8UnIckNKmSVYA+X7FLnHkNxPdfMh7NDurQA18R09WMfWukcLEoYBAHPb4GuediLbXQCZbxMRm00ViF0PkNq6hfui2oHIb8qVjVN/cbmfSIb+MKiFNVniONLmJmj+LYqRod9gKTnFWrejsJoMk/CDww/yZt4csFdaUYnCKRufWmd7iNuNIPmDpQpxNsgzSbNaSFQxhtmJJB0qb/8g/nQ/EGWD8qns44ZRtsKbik32Zs0UukK+xlq3fxvdscyfdb4YkCQCFBO245dPfS/DcAU31tgBpV5OhAK23ETtOaI9aO+z8PiMbiLwgWO5uWj4oIzZSogGdhvtVwPALWgyyBtJOmp2rW10ZIvtFW+z+w6279q6CsZXA5y2ZSIO3sA+VS4e0WW4JBVbrCB00JSd9TCx0JmrNbwC2M7qADcAVjAJ0zEakT109Kq/DOKG1fxiDLmAt3FlQdSmrZdBzFW8i8kWN6oDw2AUWmd18feXFBnkLjyV08JLZtd6UY7+lRAA/WiOz3Fnv2mZ8srcadIXxePQctS2lRY6/LcvOubO1kZ6f07UvTxr5CEWJuLHUVtiOJ5HVZiGzEzpMGABy9+pnlUly8M4ytlJJEjlOnwqazgkBzL3TJrJd/ESeumjeUVrxvRz8kXdRMHG2uKFRZAHKToNARG1QjHXAsLJPQCec7Dzptw3tuMIxCLoRByiACJ5RBk67dOk0UvaW6baFLVtDfLiFVQHLmF8KgagzqZgii38hE8q6ciDsjhb2Ivoj2/BmXvG10tz423gaTv8K6Vju1rX2HdH+CCyhV2EaKWPM9BsJHSaQ2cauGwuUQzuWXTTMRId+saEDyik9+24L3LRyvJBAiCDG09AdDvWqGOlZzskk3robfcw/D3YMO9XEMyrmGd1yWswUbsRAbSqljOJtHsqCdNtfMz+dWXs5iBcxC27gIDjw9A4H8p5SBt1j3uOO9jclxLwIKk+IQCdNfCvOTpHmOVBlxt7ReLIlpsqNnhht4G7duRnveEKN1UGACOROctB8qG4ReyaExzPSB5/Opu2+OWyVsIC1xouXQNADHgUn0Mx0y9armEv3rsroukjSefLlR1WkLu9l0wvaFwwyuBpI1ExI39Ry505xXbG0oDEEtB0B0n15D51zlcULWYKZJ9p2Mn/j0HWgcRjWbqB670E6kGtDrjfG3xN5RmABcSF5SY1O+nXz5Var2PNhtRMgwRO45HyqgcGuKt+2ziVzQ34W0J200M78q6LxDAOyZokrIJG2ZZDfGJ99Ysypo14Hpla4nx7vNp/Kqnxm0yOtwE/wARZ0PNSVK/IH308w+CaDp/3R/2gcK7rB4XSCCQT5suYj3RTcSTugM7dKxHwHtviMLIQqykyQyzJ6yIPzq9cE+1a05C37fd/wBynMvqQfEPdNcnt1u9OMp3/i3aC3ZtK6xcNyO7CnRp2M9KqnE+0lwyC503CaD8IA1Pvqs2LLW7Sgscypprszklo6RJ95mpLdvO7akZdZET8waFsbGNBYuM2rhmJ/lBJA8mbmfIaeta8MwX3nF2bQMIGJJHkCWj6UmxmOxSPyuIBJERI6EgzPpVm7BsHxyMoIAQkD+nYZfdrS5uo2NhTlR0nBcNW04hRsAOgHpRnFb0Tr7qxxrvFI+Nhpgk60vG6iy8sfjRtbt95mI1MQI/5qp8e4PizmyrbA5SQxPmeX1qycGcqpnrU+MxFoibkGOoFZ+W7NSjqigdnuD3+8yuwyz4iv0o7tIly0+W0JJHw86s/CuKWnkgoiAwoOhPmB0pbxu/ba9mkEc9eQ50Tbuwkq0UGzduEkOjAn+Yk+7Q7CmiuwAHTSrM+FtwTJaRzNVC/fGZvU/WrUuTFSjxQX9mGeWT+Utn38gB4fzrqFpDH786pn2Y8DZWYupUqo3OusdOWh51friZRETp+TdK3nO8g1+1KEGNvpGtc2w/Cy2Kv3c4CtbZSSDBgWwxnbQiAN99orpOLQMrKRIIIjrOcfmPjSe1wC0qsi2kCMZiBqOW/r8qBoanRROFYC5Zw9233YCse8DBg4DAEQSCJBAA5QddqR4xX0kjM50jXTrvXT+KcKW3h7gQKsqQBoqyfT96Vzq4Abs/yoIB6natGPDCceUlsVL1OXH8EZaAeFYbN96BAOW3AP8ASZmR/pI99B2ZLMANe7lfI+ET8zVl+z11a9i0bZrTN00UkHXlo9IeFa4gjTS19Ak/M0ppKxmJuU42wfhvCHu3gG1E6n5nffnVg4HAxWeJWzpbBM5cxIEHnAzt6ivLeKW2jke0FhTEatIJ9wn41twJAlnOf57oA8witr8WI91HjV0TOlGfFDDvc1yyrHTuz8Wkn9KaWWTMADrqxA6iND5xBpBevZbtoztlH06U1DxdkiIUzy0kwB8vjWkz2QYm+1kBk6zP9LTKtPKT+9a67w1lxNlLse1bkeUgEj46e6uZ2cOGsZTzGvrz+dXz7NcROFFsnxWzB/CZKn6j/LQN6BkjlvajDD73iX3JvOvnCnKAPcKVYhwiM2xA+Z0j50z4hixevuwPha7cue4uSv1FL+LAadBLH3bA++Kp9BorOKczHvPmefwqVjpQ1zea2zcqzhm4br+tdd4KXxmFtNYYTdXu7oYx/GtAAwf77cNH9hrj2XlV8+ynipL3cLIDXALtmTtes+ID0ZZB8ganFS0y1Nx2i3YPsaUugXSsDXKDJY9NNOXwqv8A2vLlw9kaj+IDB/8A1tI191dJwjLfdXEqCAwjTeNG8xqPjXO/tyu6YcdXf18IUf7qcsUccWkDLI8j2coXap8Iua7bB2LAH40OTTns9wk3XDn2EOvmY0UfU+7rSGElbG/GLxB8OhMD50batxPV2+VANdD3VifC3i+BOnvFFYK4SCxIk6LJgkddRFAO8hiCM5ido9eQ+NA4Tjd3A4ktatd6AoD76EkmARsfcdqb8Kwty+B3SlgdS+gWNh4uU/GKacG7DraY3L93vLjEsQnhXUREnUxrrpvTI4pTXQrJnjj7Zrh/tgV4Bwl7N/aVbbU8hyojivFnuXe9LMiIs92fakrpm+O1ObFu1aU92irzMDWdpnrSbimFW7E7jXzpv4TijK/XcmrPMLjHazqYLE6/SkvEblzPkbMwOsLuf0p/xO2q2/DoIlaT8Oxyhpc6nST9K5Nbs7sXqiPFvauIM9m6pUQDk294NJRdtB9XJ6TI90GrbjL+kqRr0kH4iq/jE1lvmaK0HxVE9u+y2yo1UbHoOnuqvniA6UbxLjOW13SjUDWOQqvCwetNxQ8sx5526R3ThVspdcADLCryUaT09rfem5vBony5ecfnVf4ZiWuNcZx3ZzspCmfZMAyYkxB6U7kQNenKDuOVaujEmY7CNN/QbxP1UVGSPr8ANtP7W+VZP5cujEH61rbXkeXl0lG+RFQMU9rWAwzDmWA+s/Q/GuY4u+Fk/wBMmPPrXSO2n+Co/uM/5QR+lcr4mpIyjd2Cj1JiPjWzF8OO/uZMm5jD7NMyYl7mVni00hFzHxFYkcgYO/Q1VsNxHLeZyJzZtBp7RnTyrrPZrso2ALBbpYPGeVG6zqCNREzXLe0GENrFXAREXWjlIzGIHSsa2ak3BpoYYCbyNHh8XPfblHrzqx8TuKlnuhp3RJXTkhK/7SffSns+EzKrGAGLuP7VymCOUmB7+Vb8au5y1wTpOdfIz4gOmuvrToaQMpOTbZmJui4AF5RHmP1oy1mCZj/NCr5wxJPwAqmrcZnVQT7Q8tB18wKuFm1maWMKkACduZP1o1KwKLPhrEKAKO4Vjzh1xDDT/wAa6QP7lgp83PxoHCXfCN604hcVVymRnGXbcZrbNznZI99V5JLoqti0VBOwUBR67/Sg+K3/AAxzI1PvED5mm/GMQJyLpHL16xz8qQ8cxCoSvMgA+UTp8TQT6DQhY61Jd5RWqLmkjXyrW+yxKnXmKUWYzUZwfiJw+ItXl3turadAZI94ke+l9s1JNQh9McGVFussyLg7+0eqsQXHuYhv/wCvlXK/txuTiLI5RcPxZR/tqydiOI99wxL0nvcIwQwde7X2ljnNqD5lBVO+2bGB8cgDZgthfcWZyfyNaJu42LS2UFjVqweICWraqzISNjoHP8xB21/KKr3DuHm9cyAxoST5DeBzNNeJYJmbS2TAhVLsSANB4UELsN6ysfHWw/hJTPeFxiCqSgjVmJC5N9BzJ6CrxwnsipUPfBAI0T2SR5x7I8t6g7A9ju5tricSM1w620YyEHJiDu3MdPWrJjcXAJO9a8WDzIw5vVNfDAkDKihVAVAICgQABsKXXcdLxQ9nG5yfIUus3pumthz7sZpiPERWwUGllq74zRa4mKhQZicOHsgHlp8KpuJwhBbSRV64UFuysgHcClfaXhjoDlHvrz2aLhkaPU+nmp4ov6FOzONASB60s4rjmUAAySYk8vSnL4dlEsYHPlSLiRDkRsP2aPFByZWafCPYHaUzM69aL+8HovwrRLVTd1XRUTkuR2DhGE7tDAIMs0Fs/iJJMtu2tN3JI9x/KhsPgwlpRpooHwAFHd14fcazmlAzjfT+ofEAivA/imOfXky+vIgVKUE7H2h8xFRd2Y0XWOv9J0qhhXO3WNtLbRblwIWlgCGObLAYSoPOK5qMddtXrd63bV1U5thcQ9QREqfgQQDXYuL8AtYmO9tK+U+Ek6jMBPzA0pC/YbDLqLQGnIty0Yb0XuNLj4A4Ju/JLwXtMcXaLBDabQAsJUmNHA0ld135Ul4n2Wa+63L2ILMpBXLbVANd412IE0+w3C1tAKghBoAOh1U1Jib62xmaAOcmBPMe+gDa+ZROz+LXC4jEPdTOh/hxkLsxBlgsegk7aipuKcasspKYS8mhg5Y9dDypz2fuKS2ICMA+y5+RJLAsNAM0gCdYJPKkXam8DOYawNCdvw8wJ+taktCWVZMbbFxXy6A6gaabEeWhNWDhl6RJ6yarHDsH319VExu3PT/urTY4GyPofBOo6fv86qNshZcHd8OZtABP5/pVe4px43LqHbXQe40Zj8QSpUGEUan8qh7Ldlvvl5WMizbMuRuf6UUx7R8thUlLiEouWkI/vGUu7cmLa+Ut9QKq1+5mJMmT513DtbwnB28Jds2rai6y6QM1zSG9oyeUb1xu5bVVzR6edZ+XIbPG4dgAuMNRpUyqzakf88q2CczU63NwOW3SoLIbaHSRpUtxtK9GMNG8Kv5r1tTEF1BBGkSJHwqFpWWj7J+Mi3dvWXIyuneKDzuWg0D/AEs3+mqn2mxYuYq6VJZFbIhP9CeFB8AK7O4wyKBbtWl108CACfd5+tLcT2dwNw5mw9qB/T/DJ/0EA++lfiE1VGj8K+0zkPB7hF5YJEyJHIEEVfeBcLVnVVG5lid4GpJPpSLtRicFbf8A8W3dW4DDAn+GogyApE5jpzirv2VUDDG8P5xlT8I3Pvb6U7FH3JIzZZe1F/MsJx+ZdP5T/wBUm4zi/CfOpw+UetK+KNofOuqcQi4Ne/hOx9Kh4W8sxoXAYnLh7n4o+tFcItxbnrVBNdhFtvEaIc0LYOpNEsasAFu3CGBDFTrQ+K43ejKWkDz/ACNS4saD1od7FTipKmhkJOO0xRjbr3PaP79NqCOHp0+HqC7Y+VV7aS0O9xvsWi1Uvc0WLNbZKXxL5HaLwhSY/f51EtwkaDQht/WgLSG0si5ddiP5xuBEwGEr13361PZYkLuZUz8a550ETPOuv9JrMhnfZiPca8CyNQdVHPpUk7n0NQI1jQazoR7xt9KHu9R+L4+0KJcxPkZ/fwqK5HPkY9xqmEgB0EweUqfQ6qaDx3CUvpkuoGU8toddjprqPrTLL1/CfyP0rFSSN9dD6jY+v60IfegTA8Dw+HtPeuopkZbasAwRIGoDfzE8zOgHnXNO2mEXPa7j2bphV6HTboNQYG1XrtGe+Vk1B7wAnoJ5nlNRrwcM6uRBtgpb6DbMY6nbXkPOgjJt2aMmJRhRReC8PGEuFbjKXMEETEHYgkCedOOJ8QCAqp386N7RcDFzJJAGsHmDpK/Wq3d7M6wpY+f/ABT1n4qjE4bN7mNtFVW85CLrlUSWPLyFXDA8Y/gFMPeVUt2GuELbAIMDKuefESzKpOnPeKpF3s8yeI7jXXX4g0Pi3vguA+UOoVgqgAqrBgNv6gDp0oJTUxkG4BeM4r3KnNcl29qIJP8AaT+Qqp4y+HIaIAAhfONfnRN/BOx11NYcCxGUjQVUUkTJkc2LGuSZrQ3NanxVkIxG8UNatszBVBLMYAGpJPKKIUb95W9jFMrqynxAgj1BkUXxXs3dw6qbkS26gyV6ZuQoDDXSjqy+0DI0n5Uc8coOpKgYyUtpnVcHxI3VDAwSBI5TppOhU9d6j4rx7+GbYAfN7RBAy+WmhNVi5ibloC5dPdltwsxOhy+sGsxXElQBgJMeISJ93I1gUPkdCPqIzjaZrx0DEd1aQTdLKimOR0g8zHyg11HDYJURLSexaUKP8o39+/vrnn2bYI3sTcxL7WhCeTPIAHoub4iunXB3aeddf0uPjGziety850KuK3wtKnvi5pMaTFQ8ZxUmlP3vSOY2/StVmNRskuH+HlH81xj8Dl/I05srFsDypKi62weSgn1Op+Zp2x8NQuR5hl8JqY1mGXw1qToKsWyHEHQ/vatd69utXuG1UUUS2RPaoW7apkwqC+nzq5dEi9gIt1oVozu6gKUobZ1AwSCRMD4fuKmtposf06UAXAjc8tvSiEOq/hP7Ncw6yJgDpr/LWAzz3Wh7Z9jXkRz6T+RrxH0TX+bL+VUEFBvmPp/3UKrI90b9KibFBQSZhWg6cjH6/KpM8Fh0M/kahYNxDEMiFgpbqBq3uHM0qt8axDLIwz5iRoSVHuka0+dony1rV2/UVQQkxVx7mX/xlBnOD3gUZ1n2gDPmAOcdKIwKlkGfRifFDSA0khhPwo9lB576jyNa+fXegUUuhs8spqmLuJYebbSNtfeNjS7D2YGY608xgORvIa/kaUgA7ChmKsFxlmQB1b6Ut4nw4BWaNyo+YH504uCWFBcaP8F/LX4EH8qAhV2w4FxfUfpRv3ETtWl5ZymQZ1pnimCKznYa1ZDmvFUi43rQKOVIYGCDII5HrTLiplzS9lrSKLbhnXE2dR7Qg+RH7kUB2V7Ptcxy2iPYOY9NPZPpMH3GgeAYlhdW2GCC4wBYjNBOkgEx5V2PsvwW1hJacz3D4nPnJjc9Ov6Vp9d6yGXFG/zpb/n6nOneHkr0+gXtH2OS/ZVBAZTmWdpGhzesn5dKpnG+ybfdCShW4rFgI10iR8JPuFdaxWNAVnIEKPT9zVXLvdPi1LEGPIkiPgRXCjN2kjLHI49eDT7POECxgkLCC38Rp3lth7lC1NxrjImOVPL+ChAuwApFjcHaWcxEmvTxVJIKUuTtldx14MJpYAGgRuQKPx+DUHwtp0pVavRdVfP6AmqYyPWhthgWuH1pxiEgAUNwqzOsUwZJaiFSezZVhRQzDlRjrQl01YJBcWvcPEQK1batsNzq49kfROq1Fil2opRUWJTail0UuwVVqE2xRSrUJpYdl3RjCnqTI6R6+6ikGqHll/Nf0ocqdNRsfy6k1MAZUa7fpXLO0jy2ulvUeE+f9w/OtXseFhMePMPkfyrTIcq/i1n1PXatmtE94Oo026R+nxqgj27aUm4J9sDSOk6/OpARKnqIPnp+tQj2kOmqwegMTB94io9QmmrI0x5TmH6VAgxjEfCotf8ASflWXV8ZjVWEj9+les2x66GqIjxhuB6itAee0/I1608t129K1nWOREj1qFmlz2SOcEGk1lqdl519xpI6lWI5a0uZDWdRQfE4ZWXqCKna5qKAxl3U+lKsuhLhQStqdwoB9Roab42wGUqwkEDT4UqwZ28mI+dOMU2gPlVvsng5tj0IYzvMH1G9BOKPxrksx3kk/GgiJrUJIDptoetdi4DxY38NbuTrAJ/ENG+Yrj7LVr7Bca7vPZIYg+JYEnowj4VnzxuNmb1GJ5I67Om8U8SCNZ29+1KOJdokwhEjNdKgacvP1o3h+N7y2VysrJyYQY5H4ct6C43xLDYfV7RuXGGpiY8hQ+ggnkbfg5qxuM6khRd+0EPIMqTzNJcWHveIXwT0mK3xvGcHcnNZZPMUqu4Sw3+HdI8iD9RXZcn9zVGKW6r9TW7ib1k+MEjryqbhuI+8XljTLv58ood7N5RowYdJn5VN2cvQ7GIM9I99LV8khjri35OhcNs5V1qdRSi3xPSt/v8AWow0xldagL92oGxc86hv4rSqLSN3v1JhL2tLTfmiMNdg1cXsJx0O0ao77zFD/eK1e/8ASim9C4okqAtXq3daHa9qaBB0dCuHb8Jqa82lr1/WsrK5R2UDO5JfU7/nW7jxr+E/lWVlQIGsNKpP9X5mmLjU+6srKhZFh+XqfzrW7s3rWVlUWbqPGf31odv5fx/nXtZULR4P5/31pZjPaPu+grKylz6LFmI3pbjjrWVlKLAcFufxn/bTbFez7q9rKnkng5y37+VAX96ysrYzOR3DU3DDF5PX8jWVlA+iPo6h2RPt/gX6JTNrYLagHTmKysofQ/3pfY5Wbv8A1+7J7eEQ7ov+kUHxq2FtnKAvoI+leVldkQVvBDO3i8UddfrS3He0p56/UVlZQS6NMfzEls0RZY1lZVkZvm1ry7saysqFEKGjMP7QrKyqj2XIKc6msvb15WUchaPLdDMda9rKEJ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486" name="Picture 6" descr="http://www.agenciairza.com/wp-content/uploads/2010/02/F-1-PROTESTA-JUBILADOS-Y-PENSIONADOS-IR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1744"/>
            <a:ext cx="3000396" cy="2341271"/>
          </a:xfrm>
          <a:prstGeom prst="rect">
            <a:avLst/>
          </a:prstGeom>
          <a:noFill/>
        </p:spPr>
      </p:pic>
      <p:pic>
        <p:nvPicPr>
          <p:cNvPr id="20488" name="Picture 8" descr="http://ciudadania-express.com/wp-content/uploads/2010/03/jubilado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357430"/>
            <a:ext cx="3615094" cy="2286016"/>
          </a:xfrm>
          <a:prstGeom prst="rect">
            <a:avLst/>
          </a:prstGeom>
          <a:noFill/>
        </p:spPr>
      </p:pic>
      <p:pic>
        <p:nvPicPr>
          <p:cNvPr id="20490" name="Picture 10" descr="http://colombia.indymedia.org/uploads/2010/04/pensionad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4214818"/>
            <a:ext cx="3128787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dirty="0" smtClean="0">
                <a:solidFill>
                  <a:schemeClr val="bg2">
                    <a:lumMod val="25000"/>
                  </a:schemeClr>
                </a:solidFill>
              </a:rPr>
              <a:t>Tipos de Ingresos</a:t>
            </a:r>
            <a:endParaRPr lang="es-ES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4040188" cy="762000"/>
          </a:xfrm>
        </p:spPr>
        <p:txBody>
          <a:bodyPr/>
          <a:lstStyle/>
          <a:p>
            <a:pPr algn="ctr"/>
            <a:r>
              <a:rPr lang="es-ES" dirty="0" smtClean="0"/>
              <a:t>Ingreso Lineal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3438" y="1357298"/>
            <a:ext cx="4041775" cy="762000"/>
          </a:xfrm>
        </p:spPr>
        <p:txBody>
          <a:bodyPr/>
          <a:lstStyle/>
          <a:p>
            <a:pPr algn="ctr"/>
            <a:r>
              <a:rPr lang="es-ES" dirty="0" smtClean="0"/>
              <a:t>Ingreso Residual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00034" y="2143116"/>
            <a:ext cx="4040188" cy="39417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dirty="0" err="1" smtClean="0"/>
              <a:t>TxD</a:t>
            </a:r>
            <a:endParaRPr lang="es-ES" dirty="0" smtClean="0"/>
          </a:p>
          <a:p>
            <a:pPr>
              <a:lnSpc>
                <a:spcPct val="150000"/>
              </a:lnSpc>
            </a:pPr>
            <a:r>
              <a:rPr lang="es-ES" dirty="0" smtClean="0"/>
              <a:t>8-10-12-14-24 Horas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30-40 años=Pensión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Horario Fijo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Ingreso Limitado $$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Tu vida es controlada por otro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3438" y="2143116"/>
            <a:ext cx="4041775" cy="39417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1 Cosa bien, 1 Vez en la vida=Resto de la vida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2-5 años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Independencia Financiera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Tiempo flexible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Ingreso ilimitado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Control de nuestra vida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857224" y="831513"/>
            <a:ext cx="7615038" cy="2526049"/>
            <a:chOff x="857224" y="831513"/>
            <a:chExt cx="7615038" cy="2526049"/>
          </a:xfrm>
        </p:grpSpPr>
        <p:pic>
          <p:nvPicPr>
            <p:cNvPr id="22532" name="Picture 4" descr="http://us.123rf.com/400wm/400/400/cthoman/cthoman1006/cthoman100600125/7205872-una-cantante-de-pera-de-dibujos-animados-en-virtud-de-un-foc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57224" y="857232"/>
              <a:ext cx="2591015" cy="2500330"/>
            </a:xfrm>
            <a:prstGeom prst="rect">
              <a:avLst/>
            </a:prstGeom>
            <a:noFill/>
          </p:spPr>
        </p:pic>
        <p:pic>
          <p:nvPicPr>
            <p:cNvPr id="22534" name="Picture 6" descr="http://www.literaturalibre.com/wp-content/uploads/2008/01/escritor-dibuj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8992" y="831513"/>
              <a:ext cx="2286016" cy="2526049"/>
            </a:xfrm>
            <a:prstGeom prst="rect">
              <a:avLst/>
            </a:prstGeom>
            <a:noFill/>
          </p:spPr>
        </p:pic>
        <p:pic>
          <p:nvPicPr>
            <p:cNvPr id="22536" name="Picture 8" descr="http://4.bp.blogspot.com/_zY06pvHi5XI/SgnU4fd7i7I/AAAAAAAAAA0/-hBBUoNNyqM/s200/inventor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15008" y="928670"/>
              <a:ext cx="2757254" cy="2357454"/>
            </a:xfrm>
            <a:prstGeom prst="rect">
              <a:avLst/>
            </a:prstGeom>
            <a:noFill/>
          </p:spPr>
        </p:pic>
      </p:grpSp>
      <p:sp>
        <p:nvSpPr>
          <p:cNvPr id="8" name="7 Rectángulo"/>
          <p:cNvSpPr/>
          <p:nvPr/>
        </p:nvSpPr>
        <p:spPr>
          <a:xfrm>
            <a:off x="1357290" y="4000504"/>
            <a:ext cx="6678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$$...Regalías…$$</a:t>
            </a:r>
            <a:endParaRPr lang="es-ES" sz="5400" b="1" cap="none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63688" y="501317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/>
              <a:t>Poco de Mucho da Mucho</a:t>
            </a:r>
            <a:endParaRPr lang="es-C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http://www.ustamed.edu.co/ws/images/stories/revista%20din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857736"/>
            <a:ext cx="2000263" cy="2000264"/>
          </a:xfrm>
          <a:prstGeom prst="rect">
            <a:avLst/>
          </a:prstGeom>
          <a:noFill/>
        </p:spPr>
      </p:pic>
      <p:pic>
        <p:nvPicPr>
          <p:cNvPr id="4102" name="Picture 6" descr="http://1.bp.blogspot.com/-_8ve7B8rcmI/TZD7NT2AmUI/AAAAAAAAADY/zB4vk5DkI-s/s1600/logo_4life_._._._juntos_edificando_vid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876"/>
            <a:ext cx="4572000" cy="1848787"/>
          </a:xfrm>
          <a:prstGeom prst="rect">
            <a:avLst/>
          </a:prstGeom>
          <a:noFill/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500174"/>
            <a:ext cx="6472254" cy="2804928"/>
          </a:xfrm>
        </p:spPr>
        <p:txBody>
          <a:bodyPr/>
          <a:lstStyle/>
          <a:p>
            <a:r>
              <a:rPr lang="es-ES" dirty="0" smtClean="0"/>
              <a:t>Mas de 13 años</a:t>
            </a:r>
          </a:p>
          <a:p>
            <a:r>
              <a:rPr lang="es-ES" dirty="0" smtClean="0"/>
              <a:t>Fundada por David y Bianca</a:t>
            </a:r>
          </a:p>
          <a:p>
            <a:r>
              <a:rPr lang="es-ES" dirty="0" smtClean="0"/>
              <a:t>Mega tendencia del bienestar</a:t>
            </a:r>
          </a:p>
          <a:p>
            <a:r>
              <a:rPr lang="es-ES" dirty="0" smtClean="0"/>
              <a:t>Dinero y Salud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>
                <a:solidFill>
                  <a:schemeClr val="bg2">
                    <a:lumMod val="25000"/>
                  </a:schemeClr>
                </a:solidFill>
              </a:rPr>
              <a:t>Nuestra </a:t>
            </a:r>
            <a:r>
              <a:rPr lang="es-ES" sz="6000" dirty="0" err="1" smtClean="0">
                <a:solidFill>
                  <a:schemeClr val="bg2">
                    <a:lumMod val="25000"/>
                  </a:schemeClr>
                </a:solidFill>
              </a:rPr>
              <a:t>Compañia</a:t>
            </a:r>
            <a:endParaRPr lang="es-ES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100" name="Picture 4" descr="http://1.bp.blogspot.com/-gsSGUCKiZS4/TgDUg089ZwI/AAAAAAAAAAo/NG76mE4rQtY/s1600/davidbianc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1142984"/>
            <a:ext cx="1571636" cy="2373171"/>
          </a:xfrm>
          <a:prstGeom prst="rect">
            <a:avLst/>
          </a:prstGeom>
          <a:noFill/>
        </p:spPr>
      </p:pic>
      <p:pic>
        <p:nvPicPr>
          <p:cNvPr id="4104" name="Picture 8" descr="http://webcard.com.ve/negocio-en-casa-4life/images/img_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3714752"/>
            <a:ext cx="264795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19176"/>
          </a:xfrm>
        </p:spPr>
        <p:txBody>
          <a:bodyPr/>
          <a:lstStyle/>
          <a:p>
            <a:r>
              <a:rPr lang="es-ES" dirty="0" smtClean="0"/>
              <a:t>Descubrimiento Factores de Transferencia</a:t>
            </a:r>
          </a:p>
          <a:p>
            <a:r>
              <a:rPr lang="es-ES" dirty="0" smtClean="0"/>
              <a:t>No Vitaminas, no hierbas, no minerales</a:t>
            </a:r>
          </a:p>
          <a:p>
            <a:r>
              <a:rPr lang="es-ES" dirty="0" smtClean="0"/>
              <a:t>Moléculas especializadas=</a:t>
            </a:r>
            <a:r>
              <a:rPr lang="es-ES" dirty="0" err="1" smtClean="0"/>
              <a:t>Nanofactores</a:t>
            </a:r>
            <a:endParaRPr lang="es-ES" dirty="0" smtClean="0"/>
          </a:p>
          <a:p>
            <a:r>
              <a:rPr lang="es-ES" dirty="0" smtClean="0"/>
              <a:t>Suplementos Alimenticios</a:t>
            </a:r>
          </a:p>
          <a:p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dirty="0" smtClean="0">
                <a:solidFill>
                  <a:schemeClr val="bg2">
                    <a:lumMod val="25000"/>
                  </a:schemeClr>
                </a:solidFill>
              </a:rPr>
              <a:t>EL PRODUCTO</a:t>
            </a:r>
            <a:endParaRPr lang="es-E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505" y="500042"/>
            <a:ext cx="92823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 descr="C:\Users\Shirley Buemberr\Pictures\4Life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000372"/>
            <a:ext cx="2302991" cy="3206125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928662" y="3714752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857356" y="4214818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786050" y="3714752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3714744" y="4214818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grpSp>
        <p:nvGrpSpPr>
          <p:cNvPr id="10" name="9 Grupo"/>
          <p:cNvGrpSpPr/>
          <p:nvPr/>
        </p:nvGrpSpPr>
        <p:grpSpPr>
          <a:xfrm>
            <a:off x="5143504" y="3286124"/>
            <a:ext cx="3357586" cy="3071834"/>
            <a:chOff x="4000496" y="1714488"/>
            <a:chExt cx="2928958" cy="2768600"/>
          </a:xfrm>
        </p:grpSpPr>
        <p:sp>
          <p:nvSpPr>
            <p:cNvPr id="11" name="10 Forma libre"/>
            <p:cNvSpPr/>
            <p:nvPr/>
          </p:nvSpPr>
          <p:spPr>
            <a:xfrm>
              <a:off x="4000496" y="1714488"/>
              <a:ext cx="2743200" cy="2768600"/>
            </a:xfrm>
            <a:custGeom>
              <a:avLst/>
              <a:gdLst>
                <a:gd name="connsiteX0" fmla="*/ 0 w 2743200"/>
                <a:gd name="connsiteY0" fmla="*/ 2027382 h 2768600"/>
                <a:gd name="connsiteX1" fmla="*/ 207818 w 2743200"/>
                <a:gd name="connsiteY1" fmla="*/ 1293092 h 2768600"/>
                <a:gd name="connsiteX2" fmla="*/ 443345 w 2743200"/>
                <a:gd name="connsiteY2" fmla="*/ 2013528 h 2768600"/>
                <a:gd name="connsiteX3" fmla="*/ 665018 w 2743200"/>
                <a:gd name="connsiteY3" fmla="*/ 1306946 h 2768600"/>
                <a:gd name="connsiteX4" fmla="*/ 886691 w 2743200"/>
                <a:gd name="connsiteY4" fmla="*/ 2013528 h 2768600"/>
                <a:gd name="connsiteX5" fmla="*/ 1066800 w 2743200"/>
                <a:gd name="connsiteY5" fmla="*/ 1306946 h 2768600"/>
                <a:gd name="connsiteX6" fmla="*/ 1233054 w 2743200"/>
                <a:gd name="connsiteY6" fmla="*/ 1999673 h 2768600"/>
                <a:gd name="connsiteX7" fmla="*/ 1454727 w 2743200"/>
                <a:gd name="connsiteY7" fmla="*/ 1293092 h 2768600"/>
                <a:gd name="connsiteX8" fmla="*/ 1593273 w 2743200"/>
                <a:gd name="connsiteY8" fmla="*/ 2027382 h 2768600"/>
                <a:gd name="connsiteX9" fmla="*/ 1801091 w 2743200"/>
                <a:gd name="connsiteY9" fmla="*/ 1293092 h 2768600"/>
                <a:gd name="connsiteX10" fmla="*/ 1967345 w 2743200"/>
                <a:gd name="connsiteY10" fmla="*/ 2013528 h 2768600"/>
                <a:gd name="connsiteX11" fmla="*/ 1967345 w 2743200"/>
                <a:gd name="connsiteY11" fmla="*/ 2013528 h 2768600"/>
                <a:gd name="connsiteX12" fmla="*/ 2133600 w 2743200"/>
                <a:gd name="connsiteY12" fmla="*/ 628073 h 2768600"/>
                <a:gd name="connsiteX13" fmla="*/ 2189018 w 2743200"/>
                <a:gd name="connsiteY13" fmla="*/ 2456873 h 2768600"/>
                <a:gd name="connsiteX14" fmla="*/ 2299854 w 2743200"/>
                <a:gd name="connsiteY14" fmla="*/ 572655 h 2768600"/>
                <a:gd name="connsiteX15" fmla="*/ 2313709 w 2743200"/>
                <a:gd name="connsiteY15" fmla="*/ 2609273 h 2768600"/>
                <a:gd name="connsiteX16" fmla="*/ 2452254 w 2743200"/>
                <a:gd name="connsiteY16" fmla="*/ 309419 h 2768600"/>
                <a:gd name="connsiteX17" fmla="*/ 2535382 w 2743200"/>
                <a:gd name="connsiteY17" fmla="*/ 2761673 h 2768600"/>
                <a:gd name="connsiteX18" fmla="*/ 2715491 w 2743200"/>
                <a:gd name="connsiteY18" fmla="*/ 350982 h 2768600"/>
                <a:gd name="connsiteX19" fmla="*/ 2701636 w 2743200"/>
                <a:gd name="connsiteY19" fmla="*/ 655782 h 276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43200" h="2768600">
                  <a:moveTo>
                    <a:pt x="0" y="2027382"/>
                  </a:moveTo>
                  <a:cubicBezTo>
                    <a:pt x="66963" y="1661391"/>
                    <a:pt x="133927" y="1295401"/>
                    <a:pt x="207818" y="1293092"/>
                  </a:cubicBezTo>
                  <a:cubicBezTo>
                    <a:pt x="281709" y="1290783"/>
                    <a:pt x="367145" y="2011219"/>
                    <a:pt x="443345" y="2013528"/>
                  </a:cubicBezTo>
                  <a:cubicBezTo>
                    <a:pt x="519545" y="2015837"/>
                    <a:pt x="591127" y="1306946"/>
                    <a:pt x="665018" y="1306946"/>
                  </a:cubicBezTo>
                  <a:cubicBezTo>
                    <a:pt x="738909" y="1306946"/>
                    <a:pt x="819727" y="2013528"/>
                    <a:pt x="886691" y="2013528"/>
                  </a:cubicBezTo>
                  <a:cubicBezTo>
                    <a:pt x="953655" y="2013528"/>
                    <a:pt x="1009073" y="1309255"/>
                    <a:pt x="1066800" y="1306946"/>
                  </a:cubicBezTo>
                  <a:cubicBezTo>
                    <a:pt x="1124527" y="1304637"/>
                    <a:pt x="1168400" y="2001982"/>
                    <a:pt x="1233054" y="1999673"/>
                  </a:cubicBezTo>
                  <a:cubicBezTo>
                    <a:pt x="1297708" y="1997364"/>
                    <a:pt x="1394691" y="1288474"/>
                    <a:pt x="1454727" y="1293092"/>
                  </a:cubicBezTo>
                  <a:cubicBezTo>
                    <a:pt x="1514763" y="1297710"/>
                    <a:pt x="1535546" y="2027382"/>
                    <a:pt x="1593273" y="2027382"/>
                  </a:cubicBezTo>
                  <a:cubicBezTo>
                    <a:pt x="1651000" y="2027382"/>
                    <a:pt x="1738746" y="1295401"/>
                    <a:pt x="1801091" y="1293092"/>
                  </a:cubicBezTo>
                  <a:cubicBezTo>
                    <a:pt x="1863436" y="1290783"/>
                    <a:pt x="1967345" y="2013528"/>
                    <a:pt x="1967345" y="2013528"/>
                  </a:cubicBezTo>
                  <a:lnTo>
                    <a:pt x="1967345" y="2013528"/>
                  </a:lnTo>
                  <a:cubicBezTo>
                    <a:pt x="1995054" y="1782619"/>
                    <a:pt x="2096655" y="554182"/>
                    <a:pt x="2133600" y="628073"/>
                  </a:cubicBezTo>
                  <a:cubicBezTo>
                    <a:pt x="2170546" y="701964"/>
                    <a:pt x="2161309" y="2466109"/>
                    <a:pt x="2189018" y="2456873"/>
                  </a:cubicBezTo>
                  <a:cubicBezTo>
                    <a:pt x="2216727" y="2447637"/>
                    <a:pt x="2279072" y="547255"/>
                    <a:pt x="2299854" y="572655"/>
                  </a:cubicBezTo>
                  <a:cubicBezTo>
                    <a:pt x="2320636" y="598055"/>
                    <a:pt x="2288309" y="2653146"/>
                    <a:pt x="2313709" y="2609273"/>
                  </a:cubicBezTo>
                  <a:cubicBezTo>
                    <a:pt x="2339109" y="2565400"/>
                    <a:pt x="2415309" y="284019"/>
                    <a:pt x="2452254" y="309419"/>
                  </a:cubicBezTo>
                  <a:cubicBezTo>
                    <a:pt x="2489199" y="334819"/>
                    <a:pt x="2491509" y="2754746"/>
                    <a:pt x="2535382" y="2761673"/>
                  </a:cubicBezTo>
                  <a:cubicBezTo>
                    <a:pt x="2579255" y="2768600"/>
                    <a:pt x="2687782" y="701964"/>
                    <a:pt x="2715491" y="350982"/>
                  </a:cubicBezTo>
                  <a:cubicBezTo>
                    <a:pt x="2743200" y="0"/>
                    <a:pt x="2722418" y="327891"/>
                    <a:pt x="2701636" y="655782"/>
                  </a:cubicBezTo>
                </a:path>
              </a:pathLst>
            </a:custGeom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4071934" y="3000372"/>
              <a:ext cx="285752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4071934" y="3786190"/>
              <a:ext cx="285752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180479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s-ES" sz="2800" dirty="0" smtClean="0"/>
              <a:t>INT</a:t>
            </a:r>
          </a:p>
          <a:p>
            <a:pPr>
              <a:lnSpc>
                <a:spcPct val="170000"/>
              </a:lnSpc>
            </a:pPr>
            <a:r>
              <a:rPr lang="es-ES" sz="2800" dirty="0" smtClean="0"/>
              <a:t>Guía del Éxito</a:t>
            </a:r>
          </a:p>
          <a:p>
            <a:pPr>
              <a:lnSpc>
                <a:spcPct val="170000"/>
              </a:lnSpc>
            </a:pPr>
            <a:r>
              <a:rPr lang="es-ES" sz="2800" dirty="0" smtClean="0"/>
              <a:t>Reuniones Centrales</a:t>
            </a:r>
            <a:endParaRPr lang="es-ES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s-ES" sz="7200" dirty="0" smtClean="0">
                <a:solidFill>
                  <a:schemeClr val="bg2">
                    <a:lumMod val="25000"/>
                  </a:schemeClr>
                </a:solidFill>
              </a:rPr>
              <a:t>EL EQUIPO</a:t>
            </a:r>
            <a:endParaRPr lang="es-ES" sz="7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9" name="Picture 7" descr="http://www.globalresearch.ca/coverStoryPictures/176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643314"/>
            <a:ext cx="3071834" cy="2457467"/>
          </a:xfrm>
          <a:prstGeom prst="rect">
            <a:avLst/>
          </a:prstGeom>
          <a:noFill/>
        </p:spPr>
      </p:pic>
      <p:pic>
        <p:nvPicPr>
          <p:cNvPr id="3081" name="Picture 9" descr="http://my4lifeimages.4life.com/my4lifeImages/6812763_200910260245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357298"/>
            <a:ext cx="2487152" cy="2357454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5643570" y="4214818"/>
            <a:ext cx="314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La unión hace la fuerza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</TotalTime>
  <Words>170</Words>
  <Application>Microsoft Office PowerPoint</Application>
  <PresentationFormat>Presentación en pantalla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COMPARTIENDO LA VISIÓN</vt:lpstr>
      <vt:lpstr>Diapositiva 2</vt:lpstr>
      <vt:lpstr>ECONOMÍA ACTUAL</vt:lpstr>
      <vt:lpstr>Diapositiva 4</vt:lpstr>
      <vt:lpstr>Tipos de Ingresos</vt:lpstr>
      <vt:lpstr>Diapositiva 6</vt:lpstr>
      <vt:lpstr>Nuestra Compañia</vt:lpstr>
      <vt:lpstr>EL PRODUCTO</vt:lpstr>
      <vt:lpstr>EL EQUIPO</vt:lpstr>
      <vt:lpstr>PLAN DE COMPENSACIÓN</vt:lpstr>
      <vt:lpstr>Diapositiva 11</vt:lpstr>
    </vt:vector>
  </TitlesOfParts>
  <Company>famylyar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COMPARTIENDO LA VISIÓN</dc:title>
  <dc:creator>MONA</dc:creator>
  <cp:lastModifiedBy>Shirley Buemberr</cp:lastModifiedBy>
  <cp:revision>32</cp:revision>
  <dcterms:created xsi:type="dcterms:W3CDTF">2011-10-26T20:17:33Z</dcterms:created>
  <dcterms:modified xsi:type="dcterms:W3CDTF">2011-10-27T22:59:28Z</dcterms:modified>
</cp:coreProperties>
</file>